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56" r:id="rId2"/>
    <p:sldId id="257" r:id="rId3"/>
    <p:sldId id="269" r:id="rId4"/>
    <p:sldId id="270" r:id="rId5"/>
    <p:sldId id="271" r:id="rId6"/>
    <p:sldId id="258" r:id="rId7"/>
    <p:sldId id="259" r:id="rId8"/>
    <p:sldId id="272" r:id="rId9"/>
    <p:sldId id="273" r:id="rId10"/>
    <p:sldId id="274" r:id="rId11"/>
    <p:sldId id="275" r:id="rId12"/>
    <p:sldId id="276" r:id="rId13"/>
    <p:sldId id="277" r:id="rId14"/>
    <p:sldId id="278"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843C"/>
    <a:srgbClr val="4F43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00854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337418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421683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2825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40397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E0BA87-8F52-4FB3-BDFE-3A425B45E34E}" type="datetimeFigureOut">
              <a:rPr lang="en-US" smtClean="0"/>
              <a:t>3/18/2023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3048154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AE0BA87-8F52-4FB3-BDFE-3A425B45E34E}" type="datetimeFigureOut">
              <a:rPr lang="en-US" smtClean="0"/>
              <a:t>3/18/2023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510348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69819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99395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380706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67964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0BA87-8F52-4FB3-BDFE-3A425B45E34E}" type="datetimeFigureOut">
              <a:rPr lang="en-US" smtClean="0"/>
              <a:t>3/18/2023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301607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46314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E0BA87-8F52-4FB3-BDFE-3A425B45E34E}" type="datetimeFigureOut">
              <a:rPr lang="en-US" smtClean="0"/>
              <a:t>3/18/2023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364670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E0BA87-8F52-4FB3-BDFE-3A425B45E34E}" type="datetimeFigureOut">
              <a:rPr lang="en-US" smtClean="0"/>
              <a:t>3/18/2023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866795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0BA87-8F52-4FB3-BDFE-3A425B45E34E}" type="datetimeFigureOut">
              <a:rPr lang="en-US" smtClean="0"/>
              <a:t>3/18/2023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1157528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285593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0BA87-8F52-4FB3-BDFE-3A425B45E34E}" type="datetimeFigureOut">
              <a:rPr lang="en-US" smtClean="0"/>
              <a:t>3/18/2023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E4343-E64C-45D0-B786-08BEA272D4D3}" type="slidenum">
              <a:rPr lang="en-US" smtClean="0"/>
              <a:t>‹#›</a:t>
            </a:fld>
            <a:endParaRPr lang="en-US"/>
          </a:p>
        </p:txBody>
      </p:sp>
    </p:spTree>
    <p:extLst>
      <p:ext uri="{BB962C8B-B14F-4D97-AF65-F5344CB8AC3E}">
        <p14:creationId xmlns:p14="http://schemas.microsoft.com/office/powerpoint/2010/main" val="99270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E0BA87-8F52-4FB3-BDFE-3A425B45E34E}" type="datetimeFigureOut">
              <a:rPr lang="en-US" smtClean="0"/>
              <a:t>3/18/2023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EE4343-E64C-45D0-B786-08BEA272D4D3}" type="slidenum">
              <a:rPr lang="en-US" smtClean="0"/>
              <a:t>‹#›</a:t>
            </a:fld>
            <a:endParaRPr lang="en-US"/>
          </a:p>
        </p:txBody>
      </p:sp>
    </p:spTree>
    <p:extLst>
      <p:ext uri="{BB962C8B-B14F-4D97-AF65-F5344CB8AC3E}">
        <p14:creationId xmlns:p14="http://schemas.microsoft.com/office/powerpoint/2010/main" val="564127350"/>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FA22-E412-5AEC-0026-37BA79EB14BA}"/>
              </a:ext>
            </a:extLst>
          </p:cNvPr>
          <p:cNvSpPr>
            <a:spLocks noGrp="1"/>
          </p:cNvSpPr>
          <p:nvPr>
            <p:ph type="ctrTitle"/>
          </p:nvPr>
        </p:nvSpPr>
        <p:spPr>
          <a:xfrm>
            <a:off x="763480" y="275209"/>
            <a:ext cx="10830758" cy="2947386"/>
          </a:xfrm>
        </p:spPr>
        <p:txBody>
          <a:bodyPr>
            <a:normAutofit/>
          </a:bodyPr>
          <a:lstStyle/>
          <a:p>
            <a:r>
              <a:rPr lang="en-US" sz="2800" b="1" dirty="0">
                <a:solidFill>
                  <a:schemeClr val="accent3">
                    <a:lumMod val="75000"/>
                  </a:schemeClr>
                </a:solidFill>
                <a:latin typeface="Lucida Fax" panose="02060602050505020204" pitchFamily="18" charset="0"/>
              </a:rPr>
              <a:t>                         Fake NEWS Detection</a:t>
            </a:r>
            <a:br>
              <a:rPr lang="en-US" sz="2800" b="1" dirty="0">
                <a:solidFill>
                  <a:schemeClr val="accent3">
                    <a:lumMod val="75000"/>
                  </a:schemeClr>
                </a:solidFill>
                <a:latin typeface="Lucida Fax" panose="02060602050505020204" pitchFamily="18" charset="0"/>
              </a:rPr>
            </a:br>
            <a:r>
              <a:rPr lang="en-US" sz="2800" b="1" dirty="0">
                <a:solidFill>
                  <a:schemeClr val="accent3">
                    <a:lumMod val="75000"/>
                  </a:schemeClr>
                </a:solidFill>
                <a:latin typeface="Lucida Fax" panose="02060602050505020204" pitchFamily="18" charset="0"/>
              </a:rPr>
              <a:t> </a:t>
            </a:r>
            <a:br>
              <a:rPr lang="en-US" sz="2800" b="1" dirty="0">
                <a:solidFill>
                  <a:schemeClr val="accent3">
                    <a:lumMod val="75000"/>
                  </a:schemeClr>
                </a:solidFill>
                <a:latin typeface="Lucida Fax" panose="02060602050505020204" pitchFamily="18" charset="0"/>
              </a:rPr>
            </a:br>
            <a:r>
              <a:rPr lang="en-US" sz="2800" b="1" dirty="0">
                <a:solidFill>
                  <a:schemeClr val="accent3">
                    <a:lumMod val="75000"/>
                  </a:schemeClr>
                </a:solidFill>
                <a:latin typeface="Lucida Fax" panose="02060602050505020204" pitchFamily="18" charset="0"/>
              </a:rPr>
              <a:t>                                       Using </a:t>
            </a:r>
            <a:br>
              <a:rPr lang="en-US" sz="2800" b="1" dirty="0">
                <a:solidFill>
                  <a:schemeClr val="accent3">
                    <a:lumMod val="75000"/>
                  </a:schemeClr>
                </a:solidFill>
                <a:latin typeface="Lucida Fax" panose="02060602050505020204" pitchFamily="18" charset="0"/>
              </a:rPr>
            </a:br>
            <a:br>
              <a:rPr lang="en-US" sz="2800" b="1" dirty="0">
                <a:solidFill>
                  <a:schemeClr val="accent3">
                    <a:lumMod val="75000"/>
                  </a:schemeClr>
                </a:solidFill>
                <a:latin typeface="Lucida Fax" panose="02060602050505020204" pitchFamily="18" charset="0"/>
              </a:rPr>
            </a:br>
            <a:r>
              <a:rPr lang="en-US" sz="2800" b="1" dirty="0">
                <a:solidFill>
                  <a:schemeClr val="accent3">
                    <a:lumMod val="75000"/>
                  </a:schemeClr>
                </a:solidFill>
                <a:latin typeface="Lucida Fax" panose="02060602050505020204" pitchFamily="18" charset="0"/>
              </a:rPr>
              <a:t>                           Machine  Learning</a:t>
            </a:r>
            <a:br>
              <a:rPr lang="en-US" sz="2300" b="1" dirty="0">
                <a:solidFill>
                  <a:schemeClr val="accent4">
                    <a:lumMod val="75000"/>
                  </a:schemeClr>
                </a:solidFill>
                <a:latin typeface="Lucida Fax" panose="02060602050505020204" pitchFamily="18" charset="0"/>
              </a:rPr>
            </a:br>
            <a:r>
              <a:rPr lang="en-US" sz="2300" b="1" dirty="0">
                <a:solidFill>
                  <a:schemeClr val="accent4">
                    <a:lumMod val="75000"/>
                  </a:schemeClr>
                </a:solidFill>
                <a:latin typeface="Lucida Fax" panose="02060602050505020204" pitchFamily="18" charset="0"/>
              </a:rPr>
              <a:t>                      </a:t>
            </a:r>
            <a:br>
              <a:rPr lang="en-US" sz="2300" b="1" dirty="0">
                <a:solidFill>
                  <a:schemeClr val="accent4">
                    <a:lumMod val="75000"/>
                  </a:schemeClr>
                </a:solidFill>
                <a:latin typeface="Lucida Fax" panose="02060602050505020204" pitchFamily="18" charset="0"/>
              </a:rPr>
            </a:br>
            <a:r>
              <a:rPr lang="en-US" sz="2300" b="1" dirty="0">
                <a:solidFill>
                  <a:schemeClr val="accent4">
                    <a:lumMod val="75000"/>
                  </a:schemeClr>
                </a:solidFill>
                <a:latin typeface="Lucida Fax" panose="02060602050505020204" pitchFamily="18" charset="0"/>
              </a:rPr>
              <a:t>                                  </a:t>
            </a:r>
            <a:r>
              <a:rPr lang="en-US" sz="1400" b="1" dirty="0">
                <a:solidFill>
                  <a:schemeClr val="bg1"/>
                </a:solidFill>
                <a:latin typeface="Lucida Fax" panose="02060602050505020204" pitchFamily="18" charset="0"/>
              </a:rPr>
              <a:t>Under  the faculty guidance of</a:t>
            </a:r>
            <a:br>
              <a:rPr lang="en-US" sz="1400" b="1" dirty="0">
                <a:solidFill>
                  <a:schemeClr val="accent2">
                    <a:lumMod val="75000"/>
                  </a:schemeClr>
                </a:solidFill>
                <a:latin typeface="Lucida Fax" panose="02060602050505020204" pitchFamily="18" charset="0"/>
              </a:rPr>
            </a:br>
            <a:r>
              <a:rPr lang="en-US" sz="1400" b="1" dirty="0">
                <a:solidFill>
                  <a:schemeClr val="accent2">
                    <a:lumMod val="75000"/>
                  </a:schemeClr>
                </a:solidFill>
                <a:latin typeface="Lucida Fax" panose="02060602050505020204" pitchFamily="18" charset="0"/>
              </a:rPr>
              <a:t>                                                        </a:t>
            </a:r>
            <a:r>
              <a:rPr lang="en-US" sz="1400" b="1" dirty="0">
                <a:solidFill>
                  <a:schemeClr val="accent5">
                    <a:lumMod val="50000"/>
                  </a:schemeClr>
                </a:solidFill>
                <a:latin typeface="Lucida Fax" panose="02060602050505020204" pitchFamily="18" charset="0"/>
              </a:rPr>
              <a:t>M .Sathyam Reddy </a:t>
            </a:r>
            <a:r>
              <a:rPr lang="en-US" sz="1050" b="1" dirty="0">
                <a:solidFill>
                  <a:schemeClr val="accent5">
                    <a:lumMod val="50000"/>
                  </a:schemeClr>
                </a:solidFill>
                <a:latin typeface="Lucida Fax" panose="02060602050505020204" pitchFamily="18" charset="0"/>
              </a:rPr>
              <a:t>Asst Prof, M. Tech</a:t>
            </a:r>
          </a:p>
        </p:txBody>
      </p:sp>
      <p:sp>
        <p:nvSpPr>
          <p:cNvPr id="3" name="Subtitle 2">
            <a:extLst>
              <a:ext uri="{FF2B5EF4-FFF2-40B4-BE49-F238E27FC236}">
                <a16:creationId xmlns:a16="http://schemas.microsoft.com/office/drawing/2014/main" id="{14E760F6-0C2F-E531-A48E-A3FF205E7F9B}"/>
              </a:ext>
            </a:extLst>
          </p:cNvPr>
          <p:cNvSpPr>
            <a:spLocks noGrp="1"/>
          </p:cNvSpPr>
          <p:nvPr>
            <p:ph type="subTitle" idx="1"/>
          </p:nvPr>
        </p:nvSpPr>
        <p:spPr>
          <a:xfrm>
            <a:off x="7031114" y="3941684"/>
            <a:ext cx="4021585" cy="1849515"/>
          </a:xfrm>
        </p:spPr>
        <p:txBody>
          <a:bodyPr/>
          <a:lstStyle/>
          <a:p>
            <a:r>
              <a:rPr lang="en-US" sz="1600" b="1" dirty="0">
                <a:solidFill>
                  <a:schemeClr val="accent3">
                    <a:lumMod val="75000"/>
                  </a:schemeClr>
                </a:solidFill>
                <a:latin typeface="Century" panose="02040604050505020304" pitchFamily="18" charset="0"/>
              </a:rPr>
              <a:t>Team members</a:t>
            </a:r>
          </a:p>
          <a:p>
            <a:r>
              <a:rPr lang="en-US" sz="1600" b="1" dirty="0">
                <a:solidFill>
                  <a:schemeClr val="bg2">
                    <a:lumMod val="50000"/>
                  </a:schemeClr>
                </a:solidFill>
              </a:rPr>
              <a:t>G .Lakshmijyothi   (19471A0521)</a:t>
            </a:r>
          </a:p>
          <a:p>
            <a:r>
              <a:rPr lang="en-US" sz="1600" b="1" dirty="0">
                <a:solidFill>
                  <a:schemeClr val="bg2">
                    <a:lumMod val="50000"/>
                  </a:schemeClr>
                </a:solidFill>
              </a:rPr>
              <a:t>S .Satya </a:t>
            </a:r>
            <a:r>
              <a:rPr lang="en-US" sz="1600" b="1" dirty="0" err="1">
                <a:solidFill>
                  <a:schemeClr val="bg2">
                    <a:lumMod val="50000"/>
                  </a:schemeClr>
                </a:solidFill>
              </a:rPr>
              <a:t>vathi</a:t>
            </a:r>
            <a:r>
              <a:rPr lang="en-US" sz="1600" b="1" dirty="0">
                <a:solidFill>
                  <a:schemeClr val="bg2">
                    <a:lumMod val="50000"/>
                  </a:schemeClr>
                </a:solidFill>
              </a:rPr>
              <a:t>         (19471A0554)</a:t>
            </a:r>
          </a:p>
          <a:p>
            <a:r>
              <a:rPr lang="en-US" sz="1600" b="1" dirty="0">
                <a:solidFill>
                  <a:schemeClr val="bg2">
                    <a:lumMod val="50000"/>
                  </a:schemeClr>
                </a:solidFill>
              </a:rPr>
              <a:t>D .</a:t>
            </a:r>
            <a:r>
              <a:rPr lang="en-US" sz="1600" b="1" dirty="0" err="1">
                <a:solidFill>
                  <a:schemeClr val="bg2">
                    <a:lumMod val="50000"/>
                  </a:schemeClr>
                </a:solidFill>
              </a:rPr>
              <a:t>Susmitha</a:t>
            </a:r>
            <a:r>
              <a:rPr lang="en-US" sz="1600" b="1" dirty="0">
                <a:solidFill>
                  <a:schemeClr val="bg2">
                    <a:lumMod val="50000"/>
                  </a:schemeClr>
                </a:solidFill>
              </a:rPr>
              <a:t>              (19471a0515)</a:t>
            </a:r>
          </a:p>
        </p:txBody>
      </p:sp>
    </p:spTree>
    <p:extLst>
      <p:ext uri="{BB962C8B-B14F-4D97-AF65-F5344CB8AC3E}">
        <p14:creationId xmlns:p14="http://schemas.microsoft.com/office/powerpoint/2010/main" val="275954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1997-649A-8CAB-F374-1D2E10E34518}"/>
              </a:ext>
            </a:extLst>
          </p:cNvPr>
          <p:cNvSpPr>
            <a:spLocks noGrp="1"/>
          </p:cNvSpPr>
          <p:nvPr>
            <p:ph type="title"/>
          </p:nvPr>
        </p:nvSpPr>
        <p:spPr>
          <a:xfrm>
            <a:off x="958788" y="609600"/>
            <a:ext cx="10088623" cy="1165934"/>
          </a:xfrm>
        </p:spPr>
        <p:txBody>
          <a:bodyPr>
            <a:normAutofit/>
          </a:bodyPr>
          <a:lstStyle/>
          <a:p>
            <a:r>
              <a:rPr lang="en-US" sz="2400" b="1" dirty="0">
                <a:solidFill>
                  <a:schemeClr val="accent3">
                    <a:lumMod val="75000"/>
                  </a:schemeClr>
                </a:solidFill>
                <a:latin typeface="Arial Rounded MT Bold" panose="020F0704030504030204" pitchFamily="34" charset="0"/>
              </a:rPr>
              <a:t>Decision tree classifier</a:t>
            </a:r>
          </a:p>
        </p:txBody>
      </p:sp>
      <p:sp>
        <p:nvSpPr>
          <p:cNvPr id="3" name="Text Placeholder 2">
            <a:extLst>
              <a:ext uri="{FF2B5EF4-FFF2-40B4-BE49-F238E27FC236}">
                <a16:creationId xmlns:a16="http://schemas.microsoft.com/office/drawing/2014/main" id="{707A5B39-9073-2CD7-26E7-AFB8520A3606}"/>
              </a:ext>
            </a:extLst>
          </p:cNvPr>
          <p:cNvSpPr>
            <a:spLocks noGrp="1"/>
          </p:cNvSpPr>
          <p:nvPr>
            <p:ph type="body" sz="half" idx="2"/>
          </p:nvPr>
        </p:nvSpPr>
        <p:spPr>
          <a:xfrm>
            <a:off x="1141410" y="1882067"/>
            <a:ext cx="9904459" cy="4643020"/>
          </a:xfrm>
        </p:spPr>
        <p:txBody>
          <a:bodyPr>
            <a:normAutofit/>
          </a:bodyPr>
          <a:lstStyle/>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Decision Tree Classifier is a type of supervised learning  algorithm (having a predefined target variable) .</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Decision Tree Classifier algorithm  improves the flexibility and decision making capacity of individual trees.</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It is one of the machine learning algorithm incorporating the ensemble learning theorem as its foundation , combining results from various decision trees to optimize training.</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In some use cases of loan and credit risk prediction , some features are more important than the rest or , more specifically , some features whose removal would improve the overall performance.</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Since we know the fundamentals of decision trees and how they choose features based on  information gain ,  decision trees would incorporate these benefits to give superior performance.</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062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2792-F18B-47FB-7275-805E0C5B64CF}"/>
              </a:ext>
            </a:extLst>
          </p:cNvPr>
          <p:cNvSpPr>
            <a:spLocks noGrp="1"/>
          </p:cNvSpPr>
          <p:nvPr>
            <p:ph type="title"/>
          </p:nvPr>
        </p:nvSpPr>
        <p:spPr>
          <a:xfrm>
            <a:off x="1141413" y="618519"/>
            <a:ext cx="9905998" cy="846298"/>
          </a:xfrm>
        </p:spPr>
        <p:txBody>
          <a:bodyPr>
            <a:normAutofit/>
          </a:bodyPr>
          <a:lstStyle/>
          <a:p>
            <a:r>
              <a:rPr lang="en-US" sz="2400" b="1" dirty="0">
                <a:solidFill>
                  <a:schemeClr val="accent3">
                    <a:lumMod val="75000"/>
                  </a:schemeClr>
                </a:solidFill>
                <a:latin typeface="Arial Rounded MT Bold" panose="020F0704030504030204" pitchFamily="34" charset="0"/>
              </a:rPr>
              <a:t>Result analysis</a:t>
            </a:r>
          </a:p>
        </p:txBody>
      </p:sp>
      <p:pic>
        <p:nvPicPr>
          <p:cNvPr id="4" name="Picture 3">
            <a:extLst>
              <a:ext uri="{FF2B5EF4-FFF2-40B4-BE49-F238E27FC236}">
                <a16:creationId xmlns:a16="http://schemas.microsoft.com/office/drawing/2014/main" id="{56F232AB-3020-CC54-41D1-267CB8349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706" y="1899820"/>
            <a:ext cx="6640496" cy="4190261"/>
          </a:xfrm>
          <a:prstGeom prst="rect">
            <a:avLst/>
          </a:prstGeom>
        </p:spPr>
      </p:pic>
    </p:spTree>
    <p:extLst>
      <p:ext uri="{BB962C8B-B14F-4D97-AF65-F5344CB8AC3E}">
        <p14:creationId xmlns:p14="http://schemas.microsoft.com/office/powerpoint/2010/main" val="21792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DE9B-A552-C6C8-A6FC-8E8C5DC12846}"/>
              </a:ext>
            </a:extLst>
          </p:cNvPr>
          <p:cNvSpPr>
            <a:spLocks noGrp="1"/>
          </p:cNvSpPr>
          <p:nvPr>
            <p:ph type="title"/>
          </p:nvPr>
        </p:nvSpPr>
        <p:spPr>
          <a:xfrm>
            <a:off x="1141413" y="618518"/>
            <a:ext cx="9905998" cy="722010"/>
          </a:xfrm>
        </p:spPr>
        <p:txBody>
          <a:bodyPr>
            <a:normAutofit/>
          </a:bodyPr>
          <a:lstStyle/>
          <a:p>
            <a:r>
              <a:rPr lang="en-US" sz="2400" b="1" dirty="0">
                <a:solidFill>
                  <a:schemeClr val="accent3">
                    <a:lumMod val="75000"/>
                  </a:schemeClr>
                </a:solidFill>
                <a:latin typeface="Arial Rounded MT Bold" panose="020F0704030504030204" pitchFamily="34" charset="0"/>
              </a:rPr>
              <a:t>Output screens</a:t>
            </a:r>
          </a:p>
        </p:txBody>
      </p:sp>
      <p:pic>
        <p:nvPicPr>
          <p:cNvPr id="4" name="Picture 3">
            <a:extLst>
              <a:ext uri="{FF2B5EF4-FFF2-40B4-BE49-F238E27FC236}">
                <a16:creationId xmlns:a16="http://schemas.microsoft.com/office/drawing/2014/main" id="{D277D3AB-8927-DAA0-889E-5D8904469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29" y="1491449"/>
            <a:ext cx="9623394" cy="4920225"/>
          </a:xfrm>
          <a:prstGeom prst="rect">
            <a:avLst/>
          </a:prstGeom>
        </p:spPr>
      </p:pic>
    </p:spTree>
    <p:extLst>
      <p:ext uri="{BB962C8B-B14F-4D97-AF65-F5344CB8AC3E}">
        <p14:creationId xmlns:p14="http://schemas.microsoft.com/office/powerpoint/2010/main" val="325543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D907-B2AD-E289-70C3-57B5723961FB}"/>
              </a:ext>
            </a:extLst>
          </p:cNvPr>
          <p:cNvSpPr>
            <a:spLocks noGrp="1"/>
          </p:cNvSpPr>
          <p:nvPr>
            <p:ph type="title"/>
          </p:nvPr>
        </p:nvSpPr>
        <p:spPr>
          <a:xfrm>
            <a:off x="1141413" y="618518"/>
            <a:ext cx="9905998" cy="819665"/>
          </a:xfrm>
        </p:spPr>
        <p:txBody>
          <a:bodyPr>
            <a:normAutofit/>
          </a:bodyPr>
          <a:lstStyle/>
          <a:p>
            <a:r>
              <a:rPr lang="en-US" sz="2400" b="1" dirty="0">
                <a:solidFill>
                  <a:schemeClr val="accent3">
                    <a:lumMod val="75000"/>
                  </a:schemeClr>
                </a:solidFill>
                <a:latin typeface="Arial Rounded MT Bold" panose="020F0704030504030204" pitchFamily="34" charset="0"/>
              </a:rPr>
              <a:t>Output for real news</a:t>
            </a:r>
          </a:p>
        </p:txBody>
      </p:sp>
      <p:pic>
        <p:nvPicPr>
          <p:cNvPr id="4" name="Picture 3">
            <a:extLst>
              <a:ext uri="{FF2B5EF4-FFF2-40B4-BE49-F238E27FC236}">
                <a16:creationId xmlns:a16="http://schemas.microsoft.com/office/drawing/2014/main" id="{2098ACDC-2A59-A75D-F9AD-09C82C779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773" y="1606859"/>
            <a:ext cx="5770485" cy="4350058"/>
          </a:xfrm>
          <a:prstGeom prst="rect">
            <a:avLst/>
          </a:prstGeom>
        </p:spPr>
      </p:pic>
      <p:pic>
        <p:nvPicPr>
          <p:cNvPr id="10" name="Picture 9">
            <a:extLst>
              <a:ext uri="{FF2B5EF4-FFF2-40B4-BE49-F238E27FC236}">
                <a16:creationId xmlns:a16="http://schemas.microsoft.com/office/drawing/2014/main" id="{A509BFCE-898C-E5A7-7EA7-111B59DE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15" y="1606859"/>
            <a:ext cx="5095782" cy="4350058"/>
          </a:xfrm>
          <a:prstGeom prst="rect">
            <a:avLst/>
          </a:prstGeom>
        </p:spPr>
      </p:pic>
    </p:spTree>
    <p:extLst>
      <p:ext uri="{BB962C8B-B14F-4D97-AF65-F5344CB8AC3E}">
        <p14:creationId xmlns:p14="http://schemas.microsoft.com/office/powerpoint/2010/main" val="350409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6FBC-9FCD-8270-E2AC-8FD7ADFF2ADC}"/>
              </a:ext>
            </a:extLst>
          </p:cNvPr>
          <p:cNvSpPr>
            <a:spLocks noGrp="1"/>
          </p:cNvSpPr>
          <p:nvPr>
            <p:ph type="title"/>
          </p:nvPr>
        </p:nvSpPr>
        <p:spPr>
          <a:xfrm>
            <a:off x="1141413" y="618518"/>
            <a:ext cx="9905998" cy="881808"/>
          </a:xfrm>
        </p:spPr>
        <p:txBody>
          <a:bodyPr>
            <a:normAutofit/>
          </a:bodyPr>
          <a:lstStyle/>
          <a:p>
            <a:r>
              <a:rPr lang="en-US" sz="2400" b="1" dirty="0">
                <a:solidFill>
                  <a:schemeClr val="accent3">
                    <a:lumMod val="75000"/>
                  </a:schemeClr>
                </a:solidFill>
                <a:latin typeface="Arial Rounded MT Bold" panose="020F0704030504030204" pitchFamily="34" charset="0"/>
              </a:rPr>
              <a:t>Output for fake news</a:t>
            </a:r>
          </a:p>
        </p:txBody>
      </p:sp>
      <p:pic>
        <p:nvPicPr>
          <p:cNvPr id="6" name="Picture 5">
            <a:extLst>
              <a:ext uri="{FF2B5EF4-FFF2-40B4-BE49-F238E27FC236}">
                <a16:creationId xmlns:a16="http://schemas.microsoft.com/office/drawing/2014/main" id="{CB052689-D261-6F7F-1C0D-68E747324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5" y="1775533"/>
            <a:ext cx="5385786" cy="4394447"/>
          </a:xfrm>
          <a:prstGeom prst="rect">
            <a:avLst/>
          </a:prstGeom>
        </p:spPr>
      </p:pic>
      <p:pic>
        <p:nvPicPr>
          <p:cNvPr id="8" name="Picture 7">
            <a:extLst>
              <a:ext uri="{FF2B5EF4-FFF2-40B4-BE49-F238E27FC236}">
                <a16:creationId xmlns:a16="http://schemas.microsoft.com/office/drawing/2014/main" id="{E7F33FC5-5602-A54E-D984-D27FB9060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513" y="1775533"/>
            <a:ext cx="5273337" cy="4394447"/>
          </a:xfrm>
          <a:prstGeom prst="rect">
            <a:avLst/>
          </a:prstGeom>
        </p:spPr>
      </p:pic>
    </p:spTree>
    <p:extLst>
      <p:ext uri="{BB962C8B-B14F-4D97-AF65-F5344CB8AC3E}">
        <p14:creationId xmlns:p14="http://schemas.microsoft.com/office/powerpoint/2010/main" val="4226837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CFF5-628D-9501-5B1C-0867B8B7C33B}"/>
              </a:ext>
            </a:extLst>
          </p:cNvPr>
          <p:cNvSpPr>
            <a:spLocks noGrp="1"/>
          </p:cNvSpPr>
          <p:nvPr>
            <p:ph type="title"/>
          </p:nvPr>
        </p:nvSpPr>
        <p:spPr>
          <a:xfrm>
            <a:off x="1141456" y="609600"/>
            <a:ext cx="9905955" cy="1371599"/>
          </a:xfrm>
        </p:spPr>
        <p:txBody>
          <a:bodyPr>
            <a:normAutofit/>
          </a:bodyPr>
          <a:lstStyle/>
          <a:p>
            <a:r>
              <a:rPr lang="en-US" sz="2400" dirty="0">
                <a:solidFill>
                  <a:schemeClr val="accent3">
                    <a:lumMod val="75000"/>
                  </a:schemeClr>
                </a:solidFill>
                <a:latin typeface="Arial Rounded MT Bold" panose="020F0704030504030204" pitchFamily="34" charset="0"/>
              </a:rPr>
              <a:t>conclusion</a:t>
            </a:r>
          </a:p>
        </p:txBody>
      </p:sp>
      <p:sp>
        <p:nvSpPr>
          <p:cNvPr id="3" name="Text Placeholder 2">
            <a:extLst>
              <a:ext uri="{FF2B5EF4-FFF2-40B4-BE49-F238E27FC236}">
                <a16:creationId xmlns:a16="http://schemas.microsoft.com/office/drawing/2014/main" id="{EDF0E3D8-634A-EFDF-6F29-2A67CC113BB8}"/>
              </a:ext>
            </a:extLst>
          </p:cNvPr>
          <p:cNvSpPr>
            <a:spLocks noGrp="1"/>
          </p:cNvSpPr>
          <p:nvPr>
            <p:ph type="body" sz="half" idx="2"/>
          </p:nvPr>
        </p:nvSpPr>
        <p:spPr>
          <a:xfrm>
            <a:off x="1141410" y="1447060"/>
            <a:ext cx="9904459" cy="4344139"/>
          </a:xfrm>
        </p:spPr>
        <p:txBody>
          <a:bodyPr/>
          <a:lstStyle/>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This presents a method of detecting fake news using,  different machine algorithms trying to determine the best features and techniques to detect fake news.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implemented solution that uses a dataset of news preprocessed using cleaning techniques , bag of words and n-grams concept etc.</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Decision Tree Classifier seems the best algorithm to detect fake news with high accuracy  as 98% than the existing.</a:t>
            </a:r>
          </a:p>
        </p:txBody>
      </p:sp>
    </p:spTree>
    <p:extLst>
      <p:ext uri="{BB962C8B-B14F-4D97-AF65-F5344CB8AC3E}">
        <p14:creationId xmlns:p14="http://schemas.microsoft.com/office/powerpoint/2010/main" val="309752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8551-76B6-D1DE-DB0D-E918A532A904}"/>
              </a:ext>
            </a:extLst>
          </p:cNvPr>
          <p:cNvSpPr>
            <a:spLocks noGrp="1"/>
          </p:cNvSpPr>
          <p:nvPr>
            <p:ph type="title"/>
          </p:nvPr>
        </p:nvSpPr>
        <p:spPr>
          <a:xfrm>
            <a:off x="923278" y="479394"/>
            <a:ext cx="9057336" cy="994299"/>
          </a:xfrm>
        </p:spPr>
        <p:txBody>
          <a:bodyPr/>
          <a:lstStyle/>
          <a:p>
            <a:r>
              <a:rPr lang="en-US" sz="2400" b="1" dirty="0">
                <a:solidFill>
                  <a:schemeClr val="accent3">
                    <a:lumMod val="75000"/>
                  </a:schemeClr>
                </a:solidFill>
                <a:latin typeface="Arial Rounded MT Bold" panose="020F0704030504030204" pitchFamily="34" charset="0"/>
              </a:rPr>
              <a:t>Abstract</a:t>
            </a:r>
          </a:p>
        </p:txBody>
      </p:sp>
      <p:sp>
        <p:nvSpPr>
          <p:cNvPr id="3" name="Text Placeholder 2">
            <a:extLst>
              <a:ext uri="{FF2B5EF4-FFF2-40B4-BE49-F238E27FC236}">
                <a16:creationId xmlns:a16="http://schemas.microsoft.com/office/drawing/2014/main" id="{2A92E4B6-2AC9-A9AD-08FB-FFDE1E4D0CF5}"/>
              </a:ext>
            </a:extLst>
          </p:cNvPr>
          <p:cNvSpPr>
            <a:spLocks noGrp="1"/>
          </p:cNvSpPr>
          <p:nvPr>
            <p:ph type="body" sz="half" idx="2"/>
          </p:nvPr>
        </p:nvSpPr>
        <p:spPr>
          <a:xfrm>
            <a:off x="1154954" y="1393794"/>
            <a:ext cx="9631415" cy="4626006"/>
          </a:xfrm>
        </p:spPr>
        <p:txBody>
          <a:bodyPr>
            <a:normAutofit/>
          </a:bodyPr>
          <a:lstStyle/>
          <a:p>
            <a:pPr marL="285750" indent="-28575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The phenomenon of Fake news is experiencing a rapid and growing progress with the evolution of the means of communication and Social media.</a:t>
            </a:r>
          </a:p>
          <a:p>
            <a:pPr marL="285750" indent="-28575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People don’t have enough time to read the newspaper , so they utilize social media to keep up with the latest news.</a:t>
            </a:r>
          </a:p>
          <a:p>
            <a:pPr marL="285750" indent="-28575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All the news that we hear from social media can not be trusted because all of them may not be real . So, it is important to detect fake news.</a:t>
            </a:r>
          </a:p>
          <a:p>
            <a:pPr marL="285750" indent="-28575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The objective of this project is to implement fake news detection using an appropriate machine learning technologies.</a:t>
            </a:r>
          </a:p>
          <a:p>
            <a:pPr marL="285750" indent="-28575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In this project we will train the machine learning classification techniques to predict whether the given news is real news or fake news.</a:t>
            </a:r>
          </a:p>
          <a:p>
            <a:pPr marL="285750" indent="-285750">
              <a:buFont typeface="Wingdings" panose="05000000000000000000" pitchFamily="2" charset="2"/>
              <a:buChar char="§"/>
            </a:pPr>
            <a:endParaRPr lang="en-US"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423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A0A2-29A2-E7B6-A72B-D943DBF24FC7}"/>
              </a:ext>
            </a:extLst>
          </p:cNvPr>
          <p:cNvSpPr>
            <a:spLocks noGrp="1"/>
          </p:cNvSpPr>
          <p:nvPr>
            <p:ph type="title"/>
          </p:nvPr>
        </p:nvSpPr>
        <p:spPr>
          <a:xfrm>
            <a:off x="1141456" y="248575"/>
            <a:ext cx="9905955" cy="1367161"/>
          </a:xfrm>
        </p:spPr>
        <p:txBody>
          <a:bodyPr>
            <a:normAutofit/>
          </a:bodyPr>
          <a:lstStyle/>
          <a:p>
            <a:r>
              <a:rPr lang="en-US" sz="2800" b="1" dirty="0">
                <a:solidFill>
                  <a:schemeClr val="accent3">
                    <a:lumMod val="75000"/>
                  </a:schemeClr>
                </a:solidFill>
                <a:latin typeface="Arial Rounded MT Bold" panose="020F0704030504030204" pitchFamily="34" charset="0"/>
              </a:rPr>
              <a:t>CONTENTS</a:t>
            </a:r>
          </a:p>
        </p:txBody>
      </p:sp>
      <p:sp>
        <p:nvSpPr>
          <p:cNvPr id="3" name="Text Placeholder 2">
            <a:extLst>
              <a:ext uri="{FF2B5EF4-FFF2-40B4-BE49-F238E27FC236}">
                <a16:creationId xmlns:a16="http://schemas.microsoft.com/office/drawing/2014/main" id="{694D63A6-7160-3E72-88D4-C64EC4729578}"/>
              </a:ext>
            </a:extLst>
          </p:cNvPr>
          <p:cNvSpPr>
            <a:spLocks noGrp="1"/>
          </p:cNvSpPr>
          <p:nvPr>
            <p:ph type="body" sz="half" idx="2"/>
          </p:nvPr>
        </p:nvSpPr>
        <p:spPr>
          <a:xfrm>
            <a:off x="1139914" y="1056443"/>
            <a:ext cx="9905955" cy="5690585"/>
          </a:xfrm>
        </p:spPr>
        <p:txBody>
          <a:bodyPr>
            <a:normAutofit/>
          </a:bodyPr>
          <a:lstStyle/>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Literature Survey</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Proposed System</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System Architecture </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Data Preprocessing</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Models in ML</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Result Analysis</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Output Screens</a:t>
            </a:r>
          </a:p>
          <a:p>
            <a:pPr marL="342900" indent="-342900">
              <a:buFont typeface="Wingdings" panose="05000000000000000000" pitchFamily="2" charset="2"/>
              <a:buChar char="§"/>
            </a:pPr>
            <a:r>
              <a:rPr lang="en-US" sz="2000" dirty="0">
                <a:solidFill>
                  <a:schemeClr val="bg1"/>
                </a:solidFill>
                <a:latin typeface="Times New Roman" panose="02020603050405020304" pitchFamily="18" charset="0"/>
                <a:cs typeface="Times New Roman" panose="02020603050405020304" pitchFamily="18" charset="0"/>
              </a:rPr>
              <a:t>Conclusion</a:t>
            </a:r>
          </a:p>
          <a:p>
            <a:pPr marL="342900" indent="-342900">
              <a:buFont typeface="Wingdings" panose="05000000000000000000" pitchFamily="2" charset="2"/>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919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CF64-9AED-5966-3DE9-94081BAD1928}"/>
              </a:ext>
            </a:extLst>
          </p:cNvPr>
          <p:cNvSpPr>
            <a:spLocks noGrp="1"/>
          </p:cNvSpPr>
          <p:nvPr>
            <p:ph type="title"/>
          </p:nvPr>
        </p:nvSpPr>
        <p:spPr>
          <a:xfrm>
            <a:off x="1141456" y="674703"/>
            <a:ext cx="9905955" cy="763480"/>
          </a:xfrm>
        </p:spPr>
        <p:txBody>
          <a:bodyPr>
            <a:normAutofit/>
          </a:bodyPr>
          <a:lstStyle/>
          <a:p>
            <a:r>
              <a:rPr lang="en-US" sz="2800" b="1" dirty="0">
                <a:solidFill>
                  <a:schemeClr val="accent3">
                    <a:lumMod val="75000"/>
                  </a:schemeClr>
                </a:solidFill>
                <a:latin typeface="Arial Rounded MT Bold" panose="020F0704030504030204" pitchFamily="34" charset="0"/>
              </a:rPr>
              <a:t>Introduction</a:t>
            </a:r>
          </a:p>
        </p:txBody>
      </p:sp>
      <p:sp>
        <p:nvSpPr>
          <p:cNvPr id="3" name="Text Placeholder 2">
            <a:extLst>
              <a:ext uri="{FF2B5EF4-FFF2-40B4-BE49-F238E27FC236}">
                <a16:creationId xmlns:a16="http://schemas.microsoft.com/office/drawing/2014/main" id="{73F56B4B-B21D-BC02-11AA-CB11A72B1FE4}"/>
              </a:ext>
            </a:extLst>
          </p:cNvPr>
          <p:cNvSpPr>
            <a:spLocks noGrp="1"/>
          </p:cNvSpPr>
          <p:nvPr>
            <p:ph type="body" sz="half" idx="2"/>
          </p:nvPr>
        </p:nvSpPr>
        <p:spPr>
          <a:xfrm>
            <a:off x="1141410" y="1438183"/>
            <a:ext cx="9904459" cy="5220069"/>
          </a:xfrm>
        </p:spPr>
        <p:txBody>
          <a:bodyPr>
            <a:normAutofit/>
          </a:bodyPr>
          <a:lstStyle/>
          <a:p>
            <a:pPr marL="342900" indent="-342900">
              <a:buFont typeface="Wingdings" panose="05000000000000000000" pitchFamily="2" charset="2"/>
              <a:buChar char="§"/>
            </a:pPr>
            <a:r>
              <a:rPr lang="en" sz="2000" dirty="0">
                <a:solidFill>
                  <a:schemeClr val="bg1"/>
                </a:solidFill>
                <a:latin typeface="Times New Roman"/>
                <a:ea typeface="+mn-lt"/>
                <a:cs typeface="+mn-lt"/>
              </a:rPr>
              <a:t>Fake news is false or misleading information presented as news.</a:t>
            </a:r>
          </a:p>
          <a:p>
            <a:pPr marL="342900" indent="-342900">
              <a:lnSpc>
                <a:spcPct val="150000"/>
              </a:lnSpc>
              <a:buFont typeface="Wingdings" panose="05000000000000000000" pitchFamily="2" charset="2"/>
              <a:buChar char="§"/>
            </a:pPr>
            <a:r>
              <a:rPr lang="en" sz="2000" dirty="0">
                <a:solidFill>
                  <a:schemeClr val="bg1"/>
                </a:solidFill>
                <a:latin typeface="Times New Roman"/>
                <a:ea typeface="+mn-lt"/>
                <a:cs typeface="+mn-lt"/>
              </a:rPr>
              <a:t>It often has the aim of damaging the reputation of a person or entity, or making money through advertising revenue. </a:t>
            </a:r>
          </a:p>
          <a:p>
            <a:pPr marL="342900" indent="-342900">
              <a:lnSpc>
                <a:spcPct val="150000"/>
              </a:lnSpc>
              <a:buFont typeface="Wingdings" panose="05000000000000000000" pitchFamily="2" charset="2"/>
              <a:buChar char="§"/>
            </a:pPr>
            <a:r>
              <a:rPr lang="en" sz="2000" dirty="0">
                <a:solidFill>
                  <a:schemeClr val="bg1"/>
                </a:solidFill>
                <a:latin typeface="Times New Roman"/>
                <a:ea typeface="+mn-lt"/>
                <a:cs typeface="+mn-lt"/>
              </a:rPr>
              <a:t>However, the term does not have a fixed definition, and has been applied more broadly to include any type of false information, including unintentional and unconscious mechanisms, and also by high-profile individuals to apply to any news unfavorable to their personal perspectives. There are many websites, social media, political news, and click baits.</a:t>
            </a:r>
            <a:endParaRPr lang="en-US" sz="2000" dirty="0">
              <a:solidFill>
                <a:schemeClr val="bg1"/>
              </a:solidFill>
              <a:latin typeface="Times New Roman"/>
              <a:cs typeface="Calibri"/>
            </a:endParaRPr>
          </a:p>
          <a:p>
            <a:pPr marL="342900" indent="-342900">
              <a:buFont typeface="Wingdings" panose="05000000000000000000" pitchFamily="2" charset="2"/>
              <a:buChar char="§"/>
            </a:pPr>
            <a:endParaRPr lang="en-US" sz="2000" dirty="0">
              <a:solidFill>
                <a:schemeClr val="bg1"/>
              </a:solidFill>
              <a:latin typeface="Times New Roman"/>
              <a:ea typeface="+mn-lt"/>
              <a:cs typeface="+mn-lt"/>
            </a:endParaRPr>
          </a:p>
          <a:p>
            <a:pPr marL="342900" indent="-342900">
              <a:buFont typeface="Wingdings" panose="05000000000000000000" pitchFamily="2" charset="2"/>
              <a:buChar char="§"/>
            </a:pPr>
            <a:endParaRPr lang="en-US" sz="2000" dirty="0">
              <a:solidFill>
                <a:schemeClr val="bg1"/>
              </a:solidFill>
              <a:latin typeface="Times New Roman"/>
              <a:ea typeface="+mn-lt"/>
              <a:cs typeface="+mn-lt"/>
            </a:endParaRPr>
          </a:p>
          <a:p>
            <a:pPr marL="342900" indent="-342900">
              <a:buFont typeface="Wingdings" panose="05000000000000000000" pitchFamily="2" charset="2"/>
              <a:buChar char="§"/>
            </a:pP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042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7662-2581-53A7-3F8C-5E54B11FB239}"/>
              </a:ext>
            </a:extLst>
          </p:cNvPr>
          <p:cNvSpPr>
            <a:spLocks noGrp="1"/>
          </p:cNvSpPr>
          <p:nvPr>
            <p:ph type="title"/>
          </p:nvPr>
        </p:nvSpPr>
        <p:spPr>
          <a:xfrm>
            <a:off x="1141456" y="609600"/>
            <a:ext cx="9905955" cy="1059402"/>
          </a:xfrm>
        </p:spPr>
        <p:txBody>
          <a:bodyPr>
            <a:normAutofit/>
          </a:bodyPr>
          <a:lstStyle/>
          <a:p>
            <a:r>
              <a:rPr lang="en-US" sz="2800" b="1" dirty="0">
                <a:solidFill>
                  <a:schemeClr val="accent3">
                    <a:lumMod val="75000"/>
                  </a:schemeClr>
                </a:solidFill>
                <a:latin typeface="Arial Rounded MT Bold" panose="020F0704030504030204" pitchFamily="34" charset="0"/>
              </a:rPr>
              <a:t>Literature survey</a:t>
            </a:r>
          </a:p>
        </p:txBody>
      </p:sp>
      <p:sp>
        <p:nvSpPr>
          <p:cNvPr id="3" name="Text Placeholder 2">
            <a:extLst>
              <a:ext uri="{FF2B5EF4-FFF2-40B4-BE49-F238E27FC236}">
                <a16:creationId xmlns:a16="http://schemas.microsoft.com/office/drawing/2014/main" id="{45D93699-CD16-B370-5EB5-E14ED27311E1}"/>
              </a:ext>
            </a:extLst>
          </p:cNvPr>
          <p:cNvSpPr>
            <a:spLocks noGrp="1"/>
          </p:cNvSpPr>
          <p:nvPr>
            <p:ph type="body" sz="half" idx="2"/>
          </p:nvPr>
        </p:nvSpPr>
        <p:spPr>
          <a:xfrm>
            <a:off x="1141410" y="1669002"/>
            <a:ext cx="9904459" cy="1216241"/>
          </a:xfrm>
        </p:spPr>
        <p:txBody>
          <a:bodyPr>
            <a:normAutofit/>
          </a:bodyPr>
          <a:lstStyle/>
          <a:p>
            <a:pPr marL="342900" indent="-342900">
              <a:buFont typeface="Wingdings" panose="05000000000000000000" pitchFamily="2" charset="2"/>
              <a:buChar char="§"/>
            </a:pPr>
            <a:r>
              <a:rPr lang="en-GB" sz="2000" dirty="0">
                <a:solidFill>
                  <a:schemeClr val="bg1"/>
                </a:solidFill>
                <a:latin typeface="Times New Roman"/>
                <a:cs typeface="Calibri"/>
              </a:rPr>
              <a:t>We</a:t>
            </a:r>
            <a:r>
              <a:rPr lang="en-GB" sz="2000" dirty="0">
                <a:solidFill>
                  <a:schemeClr val="bg1"/>
                </a:solidFill>
                <a:latin typeface="Times New Roman"/>
                <a:ea typeface="+mj-lt"/>
                <a:cs typeface="+mj-lt"/>
              </a:rPr>
              <a:t> have studied below two research papers to understand the process of Fake News Detection</a:t>
            </a:r>
          </a:p>
          <a:p>
            <a:pPr marL="342900" indent="-342900">
              <a:buFont typeface="Wingdings" panose="05000000000000000000" pitchFamily="2" charset="2"/>
              <a:buChar char="Ø"/>
            </a:pPr>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C2965A09-A099-406C-A5A8-D6AC87A58BEA}"/>
              </a:ext>
            </a:extLst>
          </p:cNvPr>
          <p:cNvGraphicFramePr>
            <a:graphicFrameLocks noGrp="1"/>
          </p:cNvGraphicFramePr>
          <p:nvPr>
            <p:extLst>
              <p:ext uri="{D42A27DB-BD31-4B8C-83A1-F6EECF244321}">
                <p14:modId xmlns:p14="http://schemas.microsoft.com/office/powerpoint/2010/main" val="3687418581"/>
              </p:ext>
            </p:extLst>
          </p:nvPr>
        </p:nvGraphicFramePr>
        <p:xfrm>
          <a:off x="1141411" y="3080552"/>
          <a:ext cx="10071084" cy="3483711"/>
        </p:xfrm>
        <a:graphic>
          <a:graphicData uri="http://schemas.openxmlformats.org/drawingml/2006/table">
            <a:tbl>
              <a:tblPr firstRow="1" bandRow="1">
                <a:tableStyleId>{7DF18680-E054-41AD-8BC1-D1AEF772440D}</a:tableStyleId>
              </a:tblPr>
              <a:tblGrid>
                <a:gridCol w="2165277">
                  <a:extLst>
                    <a:ext uri="{9D8B030D-6E8A-4147-A177-3AD203B41FA5}">
                      <a16:colId xmlns:a16="http://schemas.microsoft.com/office/drawing/2014/main" val="3915970072"/>
                    </a:ext>
                  </a:extLst>
                </a:gridCol>
                <a:gridCol w="1863156">
                  <a:extLst>
                    <a:ext uri="{9D8B030D-6E8A-4147-A177-3AD203B41FA5}">
                      <a16:colId xmlns:a16="http://schemas.microsoft.com/office/drawing/2014/main" val="2440535670"/>
                    </a:ext>
                  </a:extLst>
                </a:gridCol>
                <a:gridCol w="2014217">
                  <a:extLst>
                    <a:ext uri="{9D8B030D-6E8A-4147-A177-3AD203B41FA5}">
                      <a16:colId xmlns:a16="http://schemas.microsoft.com/office/drawing/2014/main" val="239700622"/>
                    </a:ext>
                  </a:extLst>
                </a:gridCol>
                <a:gridCol w="2014217">
                  <a:extLst>
                    <a:ext uri="{9D8B030D-6E8A-4147-A177-3AD203B41FA5}">
                      <a16:colId xmlns:a16="http://schemas.microsoft.com/office/drawing/2014/main" val="3855104490"/>
                    </a:ext>
                  </a:extLst>
                </a:gridCol>
                <a:gridCol w="2014217">
                  <a:extLst>
                    <a:ext uri="{9D8B030D-6E8A-4147-A177-3AD203B41FA5}">
                      <a16:colId xmlns:a16="http://schemas.microsoft.com/office/drawing/2014/main" val="4238803405"/>
                    </a:ext>
                  </a:extLst>
                </a:gridCol>
              </a:tblGrid>
              <a:tr h="747272">
                <a:tc>
                  <a:txBody>
                    <a:bodyPr/>
                    <a:lstStyle/>
                    <a:p>
                      <a:pPr algn="just"/>
                      <a:r>
                        <a:rPr lang="en-US" sz="2000" dirty="0">
                          <a:latin typeface="Arial Rounded MT Bold" panose="020F0704030504030204" pitchFamily="34" charset="0"/>
                        </a:rPr>
                        <a:t>        Author </a:t>
                      </a:r>
                    </a:p>
                  </a:txBody>
                  <a:tcPr/>
                </a:tc>
                <a:tc>
                  <a:txBody>
                    <a:bodyPr/>
                    <a:lstStyle/>
                    <a:p>
                      <a:r>
                        <a:rPr lang="en-US" sz="2000" dirty="0">
                          <a:latin typeface="Arial Rounded MT Bold" panose="020F0704030504030204" pitchFamily="34" charset="0"/>
                        </a:rPr>
                        <a:t> Publication</a:t>
                      </a:r>
                    </a:p>
                  </a:txBody>
                  <a:tcPr/>
                </a:tc>
                <a:tc>
                  <a:txBody>
                    <a:bodyPr/>
                    <a:lstStyle/>
                    <a:p>
                      <a:r>
                        <a:rPr lang="en-US" sz="2000" dirty="0">
                          <a:latin typeface="Arial Rounded MT Bold" panose="020F0704030504030204" pitchFamily="34" charset="0"/>
                        </a:rPr>
                        <a:t>    Problem</a:t>
                      </a:r>
                    </a:p>
                  </a:txBody>
                  <a:tcPr/>
                </a:tc>
                <a:tc>
                  <a:txBody>
                    <a:bodyPr/>
                    <a:lstStyle/>
                    <a:p>
                      <a:r>
                        <a:rPr lang="en-US" sz="2000" dirty="0">
                          <a:latin typeface="Arial Rounded MT Bold" panose="020F0704030504030204" pitchFamily="34" charset="0"/>
                        </a:rPr>
                        <a:t> Methodology</a:t>
                      </a:r>
                    </a:p>
                  </a:txBody>
                  <a:tcPr/>
                </a:tc>
                <a:tc>
                  <a:txBody>
                    <a:bodyPr/>
                    <a:lstStyle/>
                    <a:p>
                      <a:r>
                        <a:rPr lang="en-US" sz="2000" dirty="0">
                          <a:latin typeface="Arial Rounded MT Bold" panose="020F0704030504030204" pitchFamily="34" charset="0"/>
                        </a:rPr>
                        <a:t>   Remarks</a:t>
                      </a:r>
                    </a:p>
                  </a:txBody>
                  <a:tcPr/>
                </a:tc>
                <a:extLst>
                  <a:ext uri="{0D108BD9-81ED-4DB2-BD59-A6C34878D82A}">
                    <a16:rowId xmlns:a16="http://schemas.microsoft.com/office/drawing/2014/main" val="3934310883"/>
                  </a:ext>
                </a:extLst>
              </a:tr>
              <a:tr h="1418879">
                <a:tc>
                  <a:txBody>
                    <a:bodyPr/>
                    <a:lstStyle/>
                    <a:p>
                      <a:r>
                        <a:rPr lang="en-US" dirty="0">
                          <a:solidFill>
                            <a:schemeClr val="bg1"/>
                          </a:solidFill>
                          <a:latin typeface="Times New Roman" panose="02020603050405020304" pitchFamily="18" charset="0"/>
                          <a:cs typeface="Times New Roman" panose="02020603050405020304" pitchFamily="18" charset="0"/>
                        </a:rPr>
                        <a:t>Dr .S. Rama Krishna,</a:t>
                      </a:r>
                    </a:p>
                    <a:p>
                      <a:r>
                        <a:rPr lang="en-US" dirty="0">
                          <a:solidFill>
                            <a:schemeClr val="bg1"/>
                          </a:solidFill>
                          <a:latin typeface="Times New Roman" panose="02020603050405020304" pitchFamily="18" charset="0"/>
                          <a:cs typeface="Times New Roman" panose="02020603050405020304" pitchFamily="18" charset="0"/>
                        </a:rPr>
                        <a:t>Dr .S .V . </a:t>
                      </a:r>
                      <a:r>
                        <a:rPr lang="en-US" dirty="0" err="1">
                          <a:solidFill>
                            <a:schemeClr val="bg1"/>
                          </a:solidFill>
                          <a:latin typeface="Times New Roman" panose="02020603050405020304" pitchFamily="18" charset="0"/>
                          <a:cs typeface="Times New Roman" panose="02020603050405020304" pitchFamily="18" charset="0"/>
                        </a:rPr>
                        <a:t>Vasantha</a:t>
                      </a:r>
                      <a:r>
                        <a:rPr lang="en-US" dirty="0">
                          <a:solidFill>
                            <a:schemeClr val="bg1"/>
                          </a:solidFill>
                          <a:latin typeface="Times New Roman" panose="02020603050405020304" pitchFamily="18" charset="0"/>
                          <a:cs typeface="Times New Roman" panose="02020603050405020304" pitchFamily="18" charset="0"/>
                        </a:rPr>
                        <a:t> ,</a:t>
                      </a:r>
                    </a:p>
                    <a:p>
                      <a:r>
                        <a:rPr lang="en-US" dirty="0">
                          <a:solidFill>
                            <a:schemeClr val="bg1"/>
                          </a:solidFill>
                          <a:latin typeface="Times New Roman" panose="02020603050405020304" pitchFamily="18" charset="0"/>
                          <a:cs typeface="Times New Roman" panose="02020603050405020304" pitchFamily="18" charset="0"/>
                        </a:rPr>
                        <a:t>K . Mani Deep</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     IEEE(2020)</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      Fake News</a:t>
                      </a:r>
                    </a:p>
                    <a:p>
                      <a:r>
                        <a:rPr lang="en-US" dirty="0">
                          <a:solidFill>
                            <a:schemeClr val="bg1"/>
                          </a:solidFill>
                          <a:latin typeface="Times New Roman" panose="02020603050405020304" pitchFamily="18" charset="0"/>
                          <a:cs typeface="Times New Roman" panose="02020603050405020304" pitchFamily="18" charset="0"/>
                        </a:rPr>
                        <a:t>       Detection</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CNN,LR ,LSTM and SGD</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Compared to all</a:t>
                      </a:r>
                    </a:p>
                    <a:p>
                      <a:r>
                        <a:rPr lang="en-US" dirty="0">
                          <a:solidFill>
                            <a:schemeClr val="bg1"/>
                          </a:solidFill>
                          <a:latin typeface="Times New Roman" panose="02020603050405020304" pitchFamily="18" charset="0"/>
                          <a:cs typeface="Times New Roman" panose="02020603050405020304" pitchFamily="18" charset="0"/>
                        </a:rPr>
                        <a:t>SGD obtain low accuracy.</a:t>
                      </a:r>
                    </a:p>
                  </a:txBody>
                  <a:tcPr/>
                </a:tc>
                <a:extLst>
                  <a:ext uri="{0D108BD9-81ED-4DB2-BD59-A6C34878D82A}">
                    <a16:rowId xmlns:a16="http://schemas.microsoft.com/office/drawing/2014/main" val="1515900795"/>
                  </a:ext>
                </a:extLst>
              </a:tr>
              <a:tr h="1317560">
                <a:tc>
                  <a:txBody>
                    <a:bodyPr/>
                    <a:lstStyle/>
                    <a:p>
                      <a:r>
                        <a:rPr lang="en-US" dirty="0" err="1">
                          <a:latin typeface="Times New Roman" panose="02020603050405020304" pitchFamily="18" charset="0"/>
                          <a:cs typeface="Times New Roman" panose="02020603050405020304" pitchFamily="18" charset="0"/>
                        </a:rPr>
                        <a:t>Shailender</a:t>
                      </a:r>
                      <a:r>
                        <a:rPr lang="en-US" dirty="0">
                          <a:latin typeface="Times New Roman" panose="02020603050405020304" pitchFamily="18" charset="0"/>
                          <a:cs typeface="Times New Roman" panose="02020603050405020304" pitchFamily="18" charset="0"/>
                        </a:rPr>
                        <a:t> Kumar,</a:t>
                      </a:r>
                    </a:p>
                    <a:p>
                      <a:r>
                        <a:rPr lang="en-US" dirty="0">
                          <a:latin typeface="Times New Roman" panose="02020603050405020304" pitchFamily="18" charset="0"/>
                          <a:cs typeface="Times New Roman" panose="02020603050405020304" pitchFamily="18" charset="0"/>
                        </a:rPr>
                        <a:t>Subodh Kumar,</a:t>
                      </a:r>
                    </a:p>
                    <a:p>
                      <a:r>
                        <a:rPr lang="en-US" dirty="0">
                          <a:latin typeface="Times New Roman" panose="02020603050405020304" pitchFamily="18" charset="0"/>
                          <a:cs typeface="Times New Roman" panose="02020603050405020304" pitchFamily="18" charset="0"/>
                        </a:rPr>
                        <a:t>Pooja Yadav,</a:t>
                      </a:r>
                    </a:p>
                    <a:p>
                      <a:r>
                        <a:rPr lang="en-US" dirty="0">
                          <a:latin typeface="Times New Roman" panose="02020603050405020304" pitchFamily="18" charset="0"/>
                          <a:cs typeface="Times New Roman" panose="02020603050405020304" pitchFamily="18" charset="0"/>
                        </a:rPr>
                        <a:t>Meghana Bagri.</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    IEEE(2021)</a:t>
                      </a:r>
                    </a:p>
                  </a:txBody>
                  <a:tcPr/>
                </a:tc>
                <a:tc>
                  <a:txBody>
                    <a:bodyPr/>
                    <a:lstStyle/>
                    <a:p>
                      <a:r>
                        <a:rPr lang="en-US" dirty="0"/>
                        <a:t>  </a:t>
                      </a:r>
                      <a:r>
                        <a:rPr lang="en-US" dirty="0">
                          <a:solidFill>
                            <a:schemeClr val="bg1"/>
                          </a:solidFill>
                          <a:latin typeface="Times New Roman" panose="02020603050405020304" pitchFamily="18" charset="0"/>
                          <a:cs typeface="Times New Roman" panose="02020603050405020304" pitchFamily="18" charset="0"/>
                        </a:rPr>
                        <a:t>    Fake News </a:t>
                      </a:r>
                    </a:p>
                    <a:p>
                      <a:r>
                        <a:rPr lang="en-US" dirty="0">
                          <a:solidFill>
                            <a:schemeClr val="bg1"/>
                          </a:solidFill>
                          <a:latin typeface="Times New Roman" panose="02020603050405020304" pitchFamily="18" charset="0"/>
                          <a:cs typeface="Times New Roman" panose="02020603050405020304" pitchFamily="18" charset="0"/>
                        </a:rPr>
                        <a:t>       Detection</a:t>
                      </a:r>
                      <a:endParaRPr lang="en-US" dirty="0"/>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SVM , Naive Bayes</a:t>
                      </a:r>
                    </a:p>
                    <a:p>
                      <a:r>
                        <a:rPr lang="en-US" dirty="0">
                          <a:solidFill>
                            <a:schemeClr val="bg1"/>
                          </a:solidFill>
                          <a:latin typeface="Times New Roman" panose="02020603050405020304" pitchFamily="18" charset="0"/>
                          <a:cs typeface="Times New Roman" panose="02020603050405020304" pitchFamily="18" charset="0"/>
                        </a:rPr>
                        <a:t>And KNN</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Compared to all SVM obtain low accuracy.</a:t>
                      </a:r>
                    </a:p>
                  </a:txBody>
                  <a:tcPr/>
                </a:tc>
                <a:extLst>
                  <a:ext uri="{0D108BD9-81ED-4DB2-BD59-A6C34878D82A}">
                    <a16:rowId xmlns:a16="http://schemas.microsoft.com/office/drawing/2014/main" val="1742611414"/>
                  </a:ext>
                </a:extLst>
              </a:tr>
            </a:tbl>
          </a:graphicData>
        </a:graphic>
      </p:graphicFrame>
    </p:spTree>
    <p:extLst>
      <p:ext uri="{BB962C8B-B14F-4D97-AF65-F5344CB8AC3E}">
        <p14:creationId xmlns:p14="http://schemas.microsoft.com/office/powerpoint/2010/main" val="193561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9BB3-C9F0-6EBC-A9EF-B04D231867C4}"/>
              </a:ext>
            </a:extLst>
          </p:cNvPr>
          <p:cNvSpPr>
            <a:spLocks noGrp="1"/>
          </p:cNvSpPr>
          <p:nvPr>
            <p:ph type="title"/>
          </p:nvPr>
        </p:nvSpPr>
        <p:spPr>
          <a:xfrm>
            <a:off x="1141456" y="328474"/>
            <a:ext cx="9905955" cy="1118586"/>
          </a:xfrm>
        </p:spPr>
        <p:txBody>
          <a:bodyPr>
            <a:normAutofit/>
          </a:bodyPr>
          <a:lstStyle/>
          <a:p>
            <a:r>
              <a:rPr lang="en-US" sz="2200" b="1" dirty="0">
                <a:solidFill>
                  <a:schemeClr val="accent3">
                    <a:lumMod val="75000"/>
                  </a:schemeClr>
                </a:solidFill>
                <a:latin typeface="Arial Rounded MT Bold" panose="020F0704030504030204" pitchFamily="34" charset="0"/>
              </a:rPr>
              <a:t>Proposed system</a:t>
            </a:r>
          </a:p>
        </p:txBody>
      </p:sp>
      <p:sp>
        <p:nvSpPr>
          <p:cNvPr id="3" name="Text Placeholder 2">
            <a:extLst>
              <a:ext uri="{FF2B5EF4-FFF2-40B4-BE49-F238E27FC236}">
                <a16:creationId xmlns:a16="http://schemas.microsoft.com/office/drawing/2014/main" id="{5F1753EB-C95E-35EA-F4F9-6DAA6427FFAD}"/>
              </a:ext>
            </a:extLst>
          </p:cNvPr>
          <p:cNvSpPr>
            <a:spLocks noGrp="1"/>
          </p:cNvSpPr>
          <p:nvPr>
            <p:ph type="body" sz="half" idx="2"/>
          </p:nvPr>
        </p:nvSpPr>
        <p:spPr>
          <a:xfrm>
            <a:off x="1141456" y="2219417"/>
            <a:ext cx="10097720" cy="4474346"/>
          </a:xfrm>
        </p:spPr>
        <p:txBody>
          <a:bodyPr>
            <a:normAutofit lnSpcReduction="10000"/>
          </a:bodyPr>
          <a:lstStyle/>
          <a:p>
            <a:pPr marL="285750" indent="-285750">
              <a:buFont typeface="Wingdings" panose="05000000000000000000" pitchFamily="2" charset="2"/>
              <a:buChar char="§"/>
            </a:pPr>
            <a:r>
              <a:rPr lang="en-US" sz="2000" dirty="0">
                <a:solidFill>
                  <a:schemeClr val="bg1"/>
                </a:solidFill>
                <a:latin typeface="Times New Roman"/>
                <a:ea typeface="+mn-lt"/>
                <a:cs typeface="+mn-lt"/>
              </a:rPr>
              <a:t>It is very import to detect the Fake News.</a:t>
            </a:r>
          </a:p>
          <a:p>
            <a:pPr marL="285750" indent="-285750">
              <a:buFont typeface="Wingdings" panose="05000000000000000000" pitchFamily="2" charset="2"/>
              <a:buChar char="§"/>
            </a:pPr>
            <a:r>
              <a:rPr lang="en-US" sz="2000" dirty="0">
                <a:solidFill>
                  <a:schemeClr val="bg1"/>
                </a:solidFill>
                <a:latin typeface="Times New Roman"/>
                <a:ea typeface="+mn-lt"/>
                <a:cs typeface="+mn-lt"/>
              </a:rPr>
              <a:t>Some steps to check whether the news is true or false. </a:t>
            </a:r>
          </a:p>
          <a:p>
            <a:pPr marL="285750" indent="-285750">
              <a:buFont typeface="Wingdings" panose="05000000000000000000" pitchFamily="2" charset="2"/>
              <a:buChar char="§"/>
            </a:pPr>
            <a:r>
              <a:rPr lang="en-US" sz="2000" dirty="0">
                <a:solidFill>
                  <a:schemeClr val="bg1"/>
                </a:solidFill>
                <a:latin typeface="Times New Roman"/>
                <a:ea typeface="+mn-lt"/>
                <a:cs typeface="+mn-lt"/>
              </a:rPr>
              <a:t>It will compare news which is given by our side with different websites and various news sources .</a:t>
            </a:r>
          </a:p>
          <a:p>
            <a:pPr marL="285750" indent="-285750">
              <a:buFont typeface="Wingdings" panose="05000000000000000000" pitchFamily="2" charset="2"/>
              <a:buChar char="§"/>
            </a:pPr>
            <a:r>
              <a:rPr lang="en-US" sz="2000" dirty="0">
                <a:solidFill>
                  <a:schemeClr val="bg1"/>
                </a:solidFill>
                <a:latin typeface="Times New Roman"/>
                <a:ea typeface="+mn-lt"/>
                <a:cs typeface="+mn-lt"/>
              </a:rPr>
              <a:t>If that news is found on any news website then it shows the given news is true, else it shows there has been no such news in last few days. This can help us from fake news.</a:t>
            </a:r>
          </a:p>
          <a:p>
            <a:pPr marL="285750" indent="-285750">
              <a:buFont typeface="Wingdings" panose="05000000000000000000" pitchFamily="2" charset="2"/>
              <a:buChar char="§"/>
            </a:pPr>
            <a:r>
              <a:rPr lang="en-US" sz="2000" dirty="0">
                <a:solidFill>
                  <a:schemeClr val="bg1"/>
                </a:solidFill>
                <a:latin typeface="Times New Roman"/>
                <a:ea typeface="+mn-lt"/>
                <a:cs typeface="+mn-lt"/>
              </a:rPr>
              <a:t>These days fake news spread very fast because of social media and the internet.</a:t>
            </a:r>
          </a:p>
          <a:p>
            <a:pPr marL="285750" indent="-285750">
              <a:buFont typeface="Wingdings" panose="05000000000000000000" pitchFamily="2" charset="2"/>
              <a:buChar char="§"/>
            </a:pPr>
            <a:r>
              <a:rPr lang="en-US" sz="2000" dirty="0">
                <a:solidFill>
                  <a:schemeClr val="bg1"/>
                </a:solidFill>
                <a:latin typeface="Times New Roman"/>
                <a:ea typeface="+mn-lt"/>
                <a:cs typeface="+mn-lt"/>
              </a:rPr>
              <a:t> So, news authenticator helps us to detect either the given news is fake or real.</a:t>
            </a:r>
          </a:p>
          <a:p>
            <a:pPr marL="285750" indent="-285750">
              <a:buFont typeface="Wingdings" panose="05000000000000000000" pitchFamily="2" charset="2"/>
              <a:buChar char="§"/>
            </a:pPr>
            <a:r>
              <a:rPr lang="en-US" sz="2000" dirty="0">
                <a:solidFill>
                  <a:schemeClr val="bg1"/>
                </a:solidFill>
                <a:latin typeface="Times New Roman"/>
                <a:ea typeface="Calibri"/>
                <a:cs typeface="Calibri"/>
              </a:rPr>
              <a:t>For this we are using Classification Models like Logistic Regression, Random Forest Classifier, Decision Tree Classification and Naive Bayes Classifier.</a:t>
            </a:r>
          </a:p>
          <a:p>
            <a:endParaRPr lang="en-US" sz="2000" dirty="0">
              <a:latin typeface="Times New Roman"/>
              <a:ea typeface="+mn-lt"/>
              <a:cs typeface="+mn-lt"/>
            </a:endParaRPr>
          </a:p>
          <a:p>
            <a:pPr marL="285750" indent="-285750">
              <a:buFont typeface="Wingdings" panose="05000000000000000000" pitchFamily="2" charset="2"/>
              <a:buChar char="§"/>
            </a:pPr>
            <a:endParaRPr lang="en-US" sz="2000" dirty="0">
              <a:latin typeface="Times New Roman"/>
              <a:ea typeface="+mn-lt"/>
              <a:cs typeface="+mn-lt"/>
            </a:endParaRPr>
          </a:p>
          <a:p>
            <a:pPr marL="285750" indent="-285750">
              <a:buFont typeface="Wingdings" panose="05000000000000000000" pitchFamily="2" charset="2"/>
              <a:buChar char="§"/>
            </a:pPr>
            <a:endParaRPr lang="en-US" sz="2000" dirty="0">
              <a:latin typeface="Times New Roman"/>
              <a:ea typeface="+mn-lt"/>
              <a:cs typeface="+mn-lt"/>
            </a:endParaRPr>
          </a:p>
          <a:p>
            <a:pPr marL="285750" indent="-285750">
              <a:buFont typeface="Wingdings" panose="05000000000000000000" pitchFamily="2" charset="2"/>
              <a:buChar char="§"/>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91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6D73-993E-BDB8-C4FD-207904A05E27}"/>
              </a:ext>
            </a:extLst>
          </p:cNvPr>
          <p:cNvSpPr>
            <a:spLocks noGrp="1"/>
          </p:cNvSpPr>
          <p:nvPr>
            <p:ph type="title"/>
          </p:nvPr>
        </p:nvSpPr>
        <p:spPr>
          <a:xfrm>
            <a:off x="1141456" y="239697"/>
            <a:ext cx="9905955" cy="896645"/>
          </a:xfrm>
        </p:spPr>
        <p:txBody>
          <a:bodyPr>
            <a:normAutofit/>
          </a:bodyPr>
          <a:lstStyle/>
          <a:p>
            <a:r>
              <a:rPr lang="en-US" sz="2400" dirty="0">
                <a:solidFill>
                  <a:schemeClr val="accent3">
                    <a:lumMod val="75000"/>
                  </a:schemeClr>
                </a:solidFill>
                <a:latin typeface="Arial Rounded MT Bold" panose="020F0704030504030204" pitchFamily="34" charset="0"/>
              </a:rPr>
              <a:t>System architecture</a:t>
            </a:r>
          </a:p>
        </p:txBody>
      </p:sp>
      <p:sp>
        <p:nvSpPr>
          <p:cNvPr id="3" name="Text Placeholder 2">
            <a:extLst>
              <a:ext uri="{FF2B5EF4-FFF2-40B4-BE49-F238E27FC236}">
                <a16:creationId xmlns:a16="http://schemas.microsoft.com/office/drawing/2014/main" id="{FC486EBF-E4BE-5BF7-8104-74528B226BD6}"/>
              </a:ext>
            </a:extLst>
          </p:cNvPr>
          <p:cNvSpPr>
            <a:spLocks noGrp="1"/>
          </p:cNvSpPr>
          <p:nvPr>
            <p:ph type="body" sz="half" idx="2"/>
          </p:nvPr>
        </p:nvSpPr>
        <p:spPr>
          <a:xfrm>
            <a:off x="1141410" y="1296140"/>
            <a:ext cx="9904459" cy="5255580"/>
          </a:xfrm>
        </p:spPr>
        <p:txBody>
          <a:bodyPr/>
          <a:lstStyle/>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preprocessed dataset is divided into two parts : The first for training and the second for testing.</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Different machine learning algorithms like Logistic Regression, Random Forest Classifier, Decision Tree Classifier and Naive Bayes are used.</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After that we will predict the accuracy by using testing dataset on the models.</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55C9C1-C4CB-524B-FFD5-8534E4F2E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891" y="2956264"/>
            <a:ext cx="7013360" cy="3595456"/>
          </a:xfrm>
          <a:prstGeom prst="rect">
            <a:avLst/>
          </a:prstGeom>
        </p:spPr>
      </p:pic>
    </p:spTree>
    <p:extLst>
      <p:ext uri="{BB962C8B-B14F-4D97-AF65-F5344CB8AC3E}">
        <p14:creationId xmlns:p14="http://schemas.microsoft.com/office/powerpoint/2010/main" val="133853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8698-6C9D-1F53-0DBC-9E616B212B6D}"/>
              </a:ext>
            </a:extLst>
          </p:cNvPr>
          <p:cNvSpPr>
            <a:spLocks noGrp="1"/>
          </p:cNvSpPr>
          <p:nvPr>
            <p:ph type="title"/>
          </p:nvPr>
        </p:nvSpPr>
        <p:spPr>
          <a:xfrm>
            <a:off x="1141456" y="337352"/>
            <a:ext cx="9905955" cy="1029810"/>
          </a:xfrm>
        </p:spPr>
        <p:txBody>
          <a:bodyPr>
            <a:normAutofit/>
          </a:bodyPr>
          <a:lstStyle/>
          <a:p>
            <a:r>
              <a:rPr lang="en-US" sz="2400" b="1" dirty="0">
                <a:solidFill>
                  <a:schemeClr val="accent3">
                    <a:lumMod val="75000"/>
                  </a:schemeClr>
                </a:solidFill>
                <a:latin typeface="Arial Rounded MT Bold" panose="020F0704030504030204" pitchFamily="34" charset="0"/>
              </a:rPr>
              <a:t>Data preprocessing</a:t>
            </a:r>
          </a:p>
        </p:txBody>
      </p:sp>
      <p:sp>
        <p:nvSpPr>
          <p:cNvPr id="3" name="Text Placeholder 2">
            <a:extLst>
              <a:ext uri="{FF2B5EF4-FFF2-40B4-BE49-F238E27FC236}">
                <a16:creationId xmlns:a16="http://schemas.microsoft.com/office/drawing/2014/main" id="{5454FC35-7942-6C73-D984-868AF4AD3A3B}"/>
              </a:ext>
            </a:extLst>
          </p:cNvPr>
          <p:cNvSpPr>
            <a:spLocks noGrp="1"/>
          </p:cNvSpPr>
          <p:nvPr>
            <p:ph type="body" sz="half" idx="2"/>
          </p:nvPr>
        </p:nvSpPr>
        <p:spPr>
          <a:xfrm>
            <a:off x="1141410" y="1518082"/>
            <a:ext cx="9904459" cy="4273117"/>
          </a:xfrm>
        </p:spPr>
        <p:txBody>
          <a:bodyPr>
            <a:normAutofit fontScale="92500"/>
          </a:bodyPr>
          <a:lstStyle/>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dataset is collected from :https://www.Kaggle.com/datasets/fake-news-detection.</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We get the data set from the Kaggle website . The dataset contains five columns and more than 20000 rows.</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dataset contains the columns as id ,title ,author ,text ,label.</a:t>
            </a: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The data contains null values , we filled those null values with space . The data contains textual data. First we cleaned the data and  apply stemming </a:t>
            </a:r>
            <a:r>
              <a:rPr lang="en-US" b="0" i="0" dirty="0">
                <a:solidFill>
                  <a:schemeClr val="bg1"/>
                </a:solidFill>
                <a:effectLst/>
                <a:latin typeface="Söhne"/>
              </a:rPr>
              <a:t>is the process of reducing inflected words to their root or base</a:t>
            </a:r>
            <a:r>
              <a:rPr lang="en-US" b="0" i="0" dirty="0">
                <a:solidFill>
                  <a:schemeClr val="bg1"/>
                </a:solidFill>
                <a:effectLst/>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r>
              <a:rPr lang="en-US" b="0" i="0" dirty="0">
                <a:solidFill>
                  <a:schemeClr val="bg1"/>
                </a:solidFill>
                <a:effectLst/>
                <a:latin typeface="Times New Roman" panose="02020603050405020304" pitchFamily="18" charset="0"/>
                <a:cs typeface="Times New Roman" panose="02020603050405020304" pitchFamily="18" charset="0"/>
              </a:rPr>
              <a:t>For easy process we merged </a:t>
            </a:r>
            <a:r>
              <a:rPr lang="en-US" dirty="0">
                <a:solidFill>
                  <a:schemeClr val="bg1"/>
                </a:solidFill>
                <a:latin typeface="Times New Roman" panose="02020603050405020304" pitchFamily="18" charset="0"/>
                <a:cs typeface="Times New Roman" panose="02020603050405020304" pitchFamily="18" charset="0"/>
              </a:rPr>
              <a:t>title and author columns as single column such as “content”.</a:t>
            </a: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 We have used bag of words and N-grams  and After that we applied TF-IDF </a:t>
            </a:r>
            <a:r>
              <a:rPr lang="en-US" b="0" i="0" dirty="0">
                <a:solidFill>
                  <a:schemeClr val="bg1"/>
                </a:solidFill>
                <a:effectLst/>
                <a:latin typeface="Söhne"/>
              </a:rPr>
              <a:t>(Term Frequency-Inverse Document Frequency) feature extraction technique .</a:t>
            </a:r>
            <a:endParaRPr lang="en-US" dirty="0">
              <a:solidFill>
                <a:schemeClr val="bg1"/>
              </a:solidFill>
              <a:latin typeface="Söhne"/>
              <a:cs typeface="Times New Roman" panose="02020603050405020304" pitchFamily="18" charset="0"/>
            </a:endParaRPr>
          </a:p>
          <a:p>
            <a:pPr marL="285750" indent="-285750">
              <a:buFont typeface="Wingdings" panose="05000000000000000000" pitchFamily="2" charset="2"/>
              <a:buChar char="§"/>
            </a:pPr>
            <a:r>
              <a:rPr lang="en-US" b="0" i="0" dirty="0">
                <a:solidFill>
                  <a:schemeClr val="bg1"/>
                </a:solidFill>
                <a:effectLst/>
                <a:latin typeface="Söhne"/>
              </a:rPr>
              <a:t>TF-IDF is a feature extraction technique that transforms text documents into a vector space model using term frequencies and inverse document frequencies.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78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BA5A-B488-8E32-1051-630860C92C6F}"/>
              </a:ext>
            </a:extLst>
          </p:cNvPr>
          <p:cNvSpPr>
            <a:spLocks noGrp="1"/>
          </p:cNvSpPr>
          <p:nvPr>
            <p:ph type="title"/>
          </p:nvPr>
        </p:nvSpPr>
        <p:spPr>
          <a:xfrm>
            <a:off x="1141456" y="609600"/>
            <a:ext cx="9905955" cy="881849"/>
          </a:xfrm>
        </p:spPr>
        <p:txBody>
          <a:bodyPr>
            <a:normAutofit/>
          </a:bodyPr>
          <a:lstStyle/>
          <a:p>
            <a:r>
              <a:rPr lang="en-US" sz="2400" dirty="0">
                <a:solidFill>
                  <a:schemeClr val="accent3">
                    <a:lumMod val="75000"/>
                  </a:schemeClr>
                </a:solidFill>
                <a:latin typeface="Arial Rounded MT Bold" panose="020F0704030504030204" pitchFamily="34" charset="0"/>
              </a:rPr>
              <a:t>Models in ml</a:t>
            </a:r>
          </a:p>
        </p:txBody>
      </p:sp>
      <p:sp>
        <p:nvSpPr>
          <p:cNvPr id="3" name="Text Placeholder 2">
            <a:extLst>
              <a:ext uri="{FF2B5EF4-FFF2-40B4-BE49-F238E27FC236}">
                <a16:creationId xmlns:a16="http://schemas.microsoft.com/office/drawing/2014/main" id="{93ACBE82-B9F8-E142-6248-F7CDE2E1F2CD}"/>
              </a:ext>
            </a:extLst>
          </p:cNvPr>
          <p:cNvSpPr>
            <a:spLocks noGrp="1"/>
          </p:cNvSpPr>
          <p:nvPr>
            <p:ph type="body" sz="half" idx="2"/>
          </p:nvPr>
        </p:nvSpPr>
        <p:spPr>
          <a:xfrm>
            <a:off x="1141410" y="958788"/>
            <a:ext cx="10053332" cy="5459767"/>
          </a:xfrm>
        </p:spPr>
        <p:txBody>
          <a:bodyPr>
            <a:normAutofit/>
          </a:bodyPr>
          <a:lstStyle/>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Model selection is the process of selecting different machine learning algorithms – SVM ,CNN , Logistic Regression ,Decision Tree Classifier and Random Forest </a:t>
            </a:r>
            <a:r>
              <a:rPr lang="en-US" dirty="0" err="1">
                <a:solidFill>
                  <a:schemeClr val="bg1"/>
                </a:solidFill>
                <a:latin typeface="Times New Roman" panose="02020603050405020304" pitchFamily="18" charset="0"/>
                <a:cs typeface="Times New Roman" panose="02020603050405020304" pitchFamily="18" charset="0"/>
              </a:rPr>
              <a:t>etc</a:t>
            </a:r>
            <a:r>
              <a:rPr lang="en-US" dirty="0">
                <a:solidFill>
                  <a:schemeClr val="bg1"/>
                </a:solidFill>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Some of the algorithms used in the project are : Logistic Regression ,Decision Tree Classifier ,Naive Bayes and Random Forest.</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Although we used different algorithms , we obtained higher accuracy for Decision Tree Classifier and it is also very efficient  algorithm compared to other algorithms.</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0482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625</TotalTime>
  <Words>1046</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Rounded MT Bold</vt:lpstr>
      <vt:lpstr>Century</vt:lpstr>
      <vt:lpstr>Lucida Fax</vt:lpstr>
      <vt:lpstr>Söhne</vt:lpstr>
      <vt:lpstr>Times New Roman</vt:lpstr>
      <vt:lpstr>Tw Cen MT</vt:lpstr>
      <vt:lpstr>Wingdings</vt:lpstr>
      <vt:lpstr>Circuit</vt:lpstr>
      <vt:lpstr>                         Fake NEWS Detection                                          Using                              Machine  Learning                                                          Under  the faculty guidance of                                                         M .Sathyam Reddy Asst Prof, M. Tech</vt:lpstr>
      <vt:lpstr>Abstract</vt:lpstr>
      <vt:lpstr>CONTENTS</vt:lpstr>
      <vt:lpstr>Introduction</vt:lpstr>
      <vt:lpstr>Literature survey</vt:lpstr>
      <vt:lpstr>Proposed system</vt:lpstr>
      <vt:lpstr>System architecture</vt:lpstr>
      <vt:lpstr>Data preprocessing</vt:lpstr>
      <vt:lpstr>Models in ml</vt:lpstr>
      <vt:lpstr>Decision tree classifier</vt:lpstr>
      <vt:lpstr>Result analysis</vt:lpstr>
      <vt:lpstr>Output screens</vt:lpstr>
      <vt:lpstr>Output for real news</vt:lpstr>
      <vt:lpstr>Output for fake news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NARASARAOPETA ENGINEERING COLLEGE                                      (AUTONOMOUS)   False Information Detection Using Machine Learning                                              Under the faculty guidance of                                    M . Sathyam Reddy Asst Prof, M. Tech</dc:title>
  <dc:creator>MANOCHAKRI GANGADHARI</dc:creator>
  <cp:lastModifiedBy>MANOCHAKRI GANGADHARI</cp:lastModifiedBy>
  <cp:revision>41</cp:revision>
  <dcterms:created xsi:type="dcterms:W3CDTF">2023-01-09T17:10:11Z</dcterms:created>
  <dcterms:modified xsi:type="dcterms:W3CDTF">2023-03-18T05:08:46Z</dcterms:modified>
</cp:coreProperties>
</file>